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72" r:id="rId4"/>
    <p:sldId id="275" r:id="rId5"/>
    <p:sldId id="270" r:id="rId6"/>
    <p:sldId id="276" r:id="rId7"/>
    <p:sldId id="278" r:id="rId8"/>
    <p:sldId id="277" r:id="rId9"/>
    <p:sldId id="261" r:id="rId10"/>
    <p:sldId id="27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9AD2C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94"/>
  </p:normalViewPr>
  <p:slideViewPr>
    <p:cSldViewPr snapToGrid="0">
      <p:cViewPr varScale="1">
        <p:scale>
          <a:sx n="105" d="100"/>
          <a:sy n="105" d="100"/>
        </p:scale>
        <p:origin x="83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9CB1-F21F-469A-90BC-85B1FC363492}" type="datetimeFigureOut">
              <a:rPr lang="en-IN" smtClean="0"/>
              <a:t>02-09-2024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40D57-1D3F-47D4-B313-D859A5B0E6E2}" type="slidenum">
              <a:rPr lang="en-IN" smtClean="0"/>
              <a:t>‹#›</a:t>
            </a:fld>
            <a:endParaRPr lang="en-IN"/>
          </a:p>
        </p:txBody>
      </p:sp>
    </p:spTree>
    <p:extLst>
      <p:ext uri="{BB962C8B-B14F-4D97-AF65-F5344CB8AC3E}">
        <p14:creationId xmlns:p14="http://schemas.microsoft.com/office/powerpoint/2010/main" val="338290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676759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A40D57-1D3F-47D4-B313-D859A5B0E6E2}" type="slidenum">
              <a:rPr lang="en-IN" smtClean="0"/>
              <a:t>2</a:t>
            </a:fld>
            <a:endParaRPr lang="en-IN"/>
          </a:p>
        </p:txBody>
      </p:sp>
    </p:spTree>
    <p:extLst>
      <p:ext uri="{BB962C8B-B14F-4D97-AF65-F5344CB8AC3E}">
        <p14:creationId xmlns:p14="http://schemas.microsoft.com/office/powerpoint/2010/main" val="285036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200193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66603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597476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266370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95196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055A-F1B6-2A12-9A3C-C430A6D03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D6F236-1DDF-B01C-AB38-0E88A696D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F2DB5B-C191-1B23-EAA8-BA2E3BA74FE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2783290B-7DFE-7366-687A-3B6683E25E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18A36B-49F1-457C-EA31-6AF7A009803D}"/>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10402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F2D6-947F-4874-21ED-3816A591D1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82D7ED-843D-FD52-AD5A-42DAB00EC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C48BE8-98BC-F355-A4D1-B856E68C295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7D351B13-2720-4E61-9590-2A62A1F16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C60F69-D4B5-63A7-19F6-423606D13EE9}"/>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8951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7A4EA-FFDB-BAAE-13D8-2F247C42C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2BC512-10EB-10AD-FBCF-94DFA4463F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C0744C-159B-E7A7-80AC-10FCF81A98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CCC5E0D6-DCA0-A93E-E111-704ECB0BA0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F9612-BEFC-9240-96C6-77C3244CE41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92643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BB4-E9FE-06E9-3FE5-1FDD3D53B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FBDADC-CE15-2FC8-3B9F-6234FC4DFA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BCB4D-ABCC-CD32-61DC-954614649781}"/>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B511B902-2B8A-3D64-3F77-E925BB7FE6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F7E96-F9E8-5980-440E-ADF301E9D4F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89853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0044-DF4F-0448-D85A-7AAE24F44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C85BC9-857B-0A7F-4425-B9D52B0C79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DFABD7-AD54-398C-44EC-BA9B892FB55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9CB167AA-3008-66CD-8F46-2B8C09EF8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C63E-49AC-2F44-113D-7FE9F188514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69648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4AE2-CEA4-043C-86BE-A97E6A2003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C6C2E9-DB3A-4633-D158-0C3C9C40B0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6E4927-2ADB-0819-7329-CF21DD85B7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DF0783-8386-2790-DE82-BDBB6DA4839F}"/>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F1820128-CE3E-49F4-95DA-C3CB81389F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5F8DB5-9D91-D3FA-CA49-DA6CE7F0FE25}"/>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78203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DD71-E403-B6CA-4CE6-2FA2CA1E4B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D38B7F-D953-EE20-1748-5C4358C8D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3146E3-C4BE-C4FD-CFA3-B908DC4867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39A22C-D3FD-AFF3-7270-896E6FAD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029791-137C-1CC9-2990-2103E4A42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2AE707-1D32-CE77-FE0E-107D02FB6E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8" name="Footer Placeholder 7">
            <a:extLst>
              <a:ext uri="{FF2B5EF4-FFF2-40B4-BE49-F238E27FC236}">
                <a16:creationId xmlns:a16="http://schemas.microsoft.com/office/drawing/2014/main" id="{44E33123-530F-F48F-89A5-FA7BB9D780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CAFA4-F674-F850-31DB-C6F1014C298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0083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A43E-95CB-735B-EAF5-6DADFF8A02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DBE0D4-5C11-9124-70D8-2967E23F14F2}"/>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4" name="Footer Placeholder 3">
            <a:extLst>
              <a:ext uri="{FF2B5EF4-FFF2-40B4-BE49-F238E27FC236}">
                <a16:creationId xmlns:a16="http://schemas.microsoft.com/office/drawing/2014/main" id="{EAA22479-6896-B827-0862-153BAE8D88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F593-18C4-275C-1A8A-A567ADA76C2F}"/>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12182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A39CE-F1C7-3983-6723-2F7F745969A6}"/>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3" name="Footer Placeholder 2">
            <a:extLst>
              <a:ext uri="{FF2B5EF4-FFF2-40B4-BE49-F238E27FC236}">
                <a16:creationId xmlns:a16="http://schemas.microsoft.com/office/drawing/2014/main" id="{CF39B12E-6891-3851-8020-C7F9480BA5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1FCD6F-126F-5F3C-6D9F-11CC048D093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28532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2A65-68DB-E600-C832-0F1A76FAB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A7742D-16BA-BFF2-BFD8-F7DDCEE88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E30978-BEEC-4E3D-BFCF-162056287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5CCA5-5936-B5EB-F986-CD3F37EFB76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6191D6B4-5695-FB92-5716-32CFFD417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4C39C3-E481-FBE5-8171-0CCCFE0ADCA0}"/>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44577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AD75-28C3-0B42-51E5-9BD5D98AC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DEF631-777B-3F2D-C2FB-8E2BA0CFD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E95162-A5FB-4DD8-1C1F-D43CB9927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82FDC-C99A-F34F-0A57-E4DBFF92D1C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EB4FB8FD-B996-4462-BDB2-FA20C0E00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763AA-4246-9E5C-B7CE-B447E55C329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8139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D0E14-71C1-9193-C37F-785CEA6F9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A4CF97-7C82-D290-CD14-DC7DDCFAF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A715A4-3F04-368B-3619-0BCA1319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A6F30D5F-B5E0-010B-0EF0-E620DAC37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7721582-C39E-E96C-47B6-F093E7FCD8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7F8C87-BE66-4EEA-9577-EBC82084F704}" type="slidenum">
              <a:rPr lang="en-IN" smtClean="0"/>
              <a:t>‹#›</a:t>
            </a:fld>
            <a:endParaRPr lang="en-IN"/>
          </a:p>
        </p:txBody>
      </p:sp>
    </p:spTree>
    <p:extLst>
      <p:ext uri="{BB962C8B-B14F-4D97-AF65-F5344CB8AC3E}">
        <p14:creationId xmlns:p14="http://schemas.microsoft.com/office/powerpoint/2010/main" val="357555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notesSlide" Target="../notesSlides/notesSlide5.xm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dirty="0">
                <a:solidFill>
                  <a:srgbClr val="FFFFFF"/>
                </a:solidFill>
                <a:latin typeface="+mj-lt"/>
                <a:ea typeface="+mj-ea"/>
                <a:cs typeface="+mj-cs"/>
              </a:rPr>
              <a:t>Project Status </a:t>
            </a:r>
          </a:p>
          <a:p>
            <a:pPr>
              <a:lnSpc>
                <a:spcPct val="90000"/>
              </a:lnSpc>
              <a:spcBef>
                <a:spcPct val="0"/>
              </a:spcBef>
              <a:spcAft>
                <a:spcPts val="600"/>
              </a:spcAft>
            </a:pPr>
            <a:r>
              <a:rPr lang="en-US" sz="5200" b="1" dirty="0">
                <a:solidFill>
                  <a:srgbClr val="FFFFFF"/>
                </a:solidFill>
                <a:latin typeface="+mj-lt"/>
                <a:ea typeface="+mj-ea"/>
                <a:cs typeface="+mj-cs"/>
              </a:rPr>
              <a:t>Algorithmic Trading with Deep Learning</a:t>
            </a:r>
            <a:endParaRPr lang="en-US" sz="5200" dirty="0">
              <a:solidFill>
                <a:srgbClr val="FFFFFF"/>
              </a:solidFill>
              <a:latin typeface="+mj-lt"/>
              <a:ea typeface="+mj-ea"/>
              <a:cs typeface="+mj-cs"/>
            </a:endParaRPr>
          </a:p>
        </p:txBody>
      </p:sp>
      <p:sp>
        <p:nvSpPr>
          <p:cNvPr id="3" name="Object 2"/>
          <p:cNvSpPr/>
          <p:nvPr/>
        </p:nvSpPr>
        <p:spPr>
          <a:xfrm>
            <a:off x="643466" y="4551037"/>
            <a:ext cx="8253646" cy="1578054"/>
          </a:xfrm>
          <a:prstGeom prst="rect">
            <a:avLst/>
          </a:prstGeom>
        </p:spPr>
        <p:txBody>
          <a:bodyPr vert="horz" lIns="91440" tIns="45720" rIns="91440" bIns="45720" rtlCol="0" anchor="b">
            <a:normAutofit/>
          </a:bodyPr>
          <a:lstStyle/>
          <a:p>
            <a:pPr>
              <a:lnSpc>
                <a:spcPct val="90000"/>
              </a:lnSpc>
              <a:spcBef>
                <a:spcPts val="1000"/>
              </a:spcBef>
            </a:pPr>
            <a:r>
              <a:rPr lang="en-US" sz="2400" spc="61" dirty="0">
                <a:solidFill>
                  <a:srgbClr val="FFFFFF"/>
                </a:solidFill>
              </a:rPr>
              <a:t>Ritesh Kumar</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1">
                <a:solidFill>
                  <a:srgbClr val="FFFFFF"/>
                </a:solidFill>
                <a:latin typeface="+mj-lt"/>
                <a:ea typeface="+mj-ea"/>
                <a:cs typeface="+mj-cs"/>
              </a:rPr>
              <a:t>Thank You</a:t>
            </a:r>
            <a:endParaRPr lang="en-US" sz="5200">
              <a:solidFill>
                <a:srgbClr val="FFFFFF"/>
              </a:solidFill>
              <a:latin typeface="+mj-lt"/>
              <a:ea typeface="+mj-ea"/>
              <a:cs typeface="+mj-cs"/>
            </a:endParaRPr>
          </a:p>
        </p:txBody>
      </p:sp>
    </p:spTree>
    <p:extLst>
      <p:ext uri="{BB962C8B-B14F-4D97-AF65-F5344CB8AC3E}">
        <p14:creationId xmlns:p14="http://schemas.microsoft.com/office/powerpoint/2010/main" val="1056631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D934F3-0A52-97EC-FFE5-A2A338E0D163}"/>
              </a:ext>
            </a:extLst>
          </p:cNvPr>
          <p:cNvPicPr>
            <a:picLocks noChangeAspect="1"/>
          </p:cNvPicPr>
          <p:nvPr/>
        </p:nvPicPr>
        <p:blipFill>
          <a:blip r:embed="rId3"/>
          <a:stretch>
            <a:fillRect/>
          </a:stretch>
        </p:blipFill>
        <p:spPr>
          <a:xfrm>
            <a:off x="792480" y="377660"/>
            <a:ext cx="10704576" cy="6158796"/>
          </a:xfrm>
          <a:prstGeom prst="rect">
            <a:avLst/>
          </a:prstGeom>
        </p:spPr>
      </p:pic>
    </p:spTree>
    <p:extLst>
      <p:ext uri="{BB962C8B-B14F-4D97-AF65-F5344CB8AC3E}">
        <p14:creationId xmlns:p14="http://schemas.microsoft.com/office/powerpoint/2010/main" val="390681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Project Status - Continued</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034" y="2274154"/>
            <a:ext cx="1009398" cy="561835"/>
          </a:xfrm>
          <a:prstGeom prst="rect">
            <a:avLst/>
          </a:prstGeom>
        </p:spPr>
      </p:pic>
      <p:sp>
        <p:nvSpPr>
          <p:cNvPr id="5" name="Object 4"/>
          <p:cNvSpPr/>
          <p:nvPr/>
        </p:nvSpPr>
        <p:spPr>
          <a:xfrm>
            <a:off x="330911" y="3298065"/>
            <a:ext cx="3739532" cy="507079"/>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PRE-PROCESSING AND FEATURE ENGINEERING</a:t>
            </a:r>
            <a:endParaRPr lang="en-US" dirty="0"/>
          </a:p>
        </p:txBody>
      </p:sp>
      <p:sp>
        <p:nvSpPr>
          <p:cNvPr id="6" name="Object 5"/>
          <p:cNvSpPr/>
          <p:nvPr/>
        </p:nvSpPr>
        <p:spPr>
          <a:xfrm>
            <a:off x="320436" y="3805144"/>
            <a:ext cx="3739532" cy="758387"/>
          </a:xfrm>
          <a:prstGeom prst="rect">
            <a:avLst/>
          </a:prstGeom>
          <a:noFill/>
        </p:spPr>
        <p:txBody>
          <a:bodyPr wrap="square" lIns="0" tIns="0" rIns="0" bIns="0" rtlCol="0" anchor="t"/>
          <a:lstStyle/>
          <a:p>
            <a:pPr algn="ctr">
              <a:lnSpc>
                <a:spcPts val="1991"/>
              </a:lnSpc>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Pre-process data and create new features from the raw data to improve model’s performance. </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420" y="2156981"/>
            <a:ext cx="857036" cy="857036"/>
          </a:xfrm>
          <a:prstGeom prst="rect">
            <a:avLst/>
          </a:prstGeom>
        </p:spPr>
      </p:pic>
      <p:sp>
        <p:nvSpPr>
          <p:cNvPr id="8" name="Object 7"/>
          <p:cNvSpPr/>
          <p:nvPr/>
        </p:nvSpPr>
        <p:spPr>
          <a:xfrm>
            <a:off x="4345171" y="3298065"/>
            <a:ext cx="3498610"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DATA NORMALIZATION</a:t>
            </a:r>
            <a:endParaRPr lang="en-US" sz="1400" dirty="0"/>
          </a:p>
        </p:txBody>
      </p:sp>
      <p:sp>
        <p:nvSpPr>
          <p:cNvPr id="9" name="Object 8"/>
          <p:cNvSpPr/>
          <p:nvPr/>
        </p:nvSpPr>
        <p:spPr>
          <a:xfrm>
            <a:off x="4345171" y="3805144"/>
            <a:ext cx="3498610"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Covers the importance of data normalization and the techniques used to ensure the data is on a consistent scale.</a:t>
            </a:r>
            <a:endParaRPr lang="en-US" sz="1400"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9342" y="2257410"/>
            <a:ext cx="752287" cy="638015"/>
          </a:xfrm>
          <a:prstGeom prst="rect">
            <a:avLst/>
          </a:prstGeom>
        </p:spPr>
      </p:pic>
      <p:sp>
        <p:nvSpPr>
          <p:cNvPr id="11" name="Object 10"/>
          <p:cNvSpPr/>
          <p:nvPr/>
        </p:nvSpPr>
        <p:spPr>
          <a:xfrm>
            <a:off x="8118509" y="3298065"/>
            <a:ext cx="3760482" cy="215747"/>
          </a:xfrm>
          <a:prstGeom prst="rect">
            <a:avLst/>
          </a:prstGeom>
          <a:noFill/>
        </p:spPr>
        <p:txBody>
          <a:bodyPr wrap="square" lIns="0" tIns="0" rIns="0" bIns="0" rtlCol="0" anchor="t"/>
          <a:lstStyle/>
          <a:p>
            <a:pPr algn="ctr">
              <a:lnSpc>
                <a:spcPts val="1700"/>
              </a:lnSpc>
              <a:buNone/>
            </a:pPr>
            <a:r>
              <a:rPr lang="en-US" sz="1260" b="1" kern="0" spc="126" dirty="0">
                <a:latin typeface="Roboto" pitchFamily="34" charset="0"/>
                <a:ea typeface="Roboto" pitchFamily="34" charset="-122"/>
                <a:cs typeface="Roboto" pitchFamily="34" charset="-120"/>
              </a:rPr>
              <a:t>EXPLORE MODELLING TECHNIQUES</a:t>
            </a:r>
            <a:endParaRPr lang="en-US" dirty="0"/>
          </a:p>
        </p:txBody>
      </p:sp>
      <p:sp>
        <p:nvSpPr>
          <p:cNvPr id="12" name="Object 11"/>
          <p:cNvSpPr/>
          <p:nvPr/>
        </p:nvSpPr>
        <p:spPr>
          <a:xfrm>
            <a:off x="8118509" y="3805144"/>
            <a:ext cx="3760482"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Explored CNN, LSTM, and Transformers with different combinations of hyperparameters.</a:t>
            </a:r>
          </a:p>
        </p:txBody>
      </p:sp>
      <p:sp>
        <p:nvSpPr>
          <p:cNvPr id="13" name="Object 12"/>
          <p:cNvSpPr/>
          <p:nvPr/>
        </p:nvSpPr>
        <p:spPr>
          <a:xfrm>
            <a:off x="0" y="5408847"/>
            <a:ext cx="12188952" cy="1447438"/>
          </a:xfrm>
          <a:prstGeom prst="rect">
            <a:avLst/>
          </a:prstGeom>
          <a:solidFill>
            <a:srgbClr val="9AD2CB"/>
          </a:solidFill>
        </p:spPr>
        <p:txBody>
          <a:bodyPr/>
          <a:lstStyle/>
          <a:p>
            <a:endParaRPr lang="en-IN"/>
          </a:p>
        </p:txBody>
      </p:sp>
      <p:sp>
        <p:nvSpPr>
          <p:cNvPr id="14" name="Object 13"/>
          <p:cNvSpPr/>
          <p:nvPr/>
        </p:nvSpPr>
        <p:spPr>
          <a:xfrm>
            <a:off x="428667" y="5728897"/>
            <a:ext cx="11331619" cy="809274"/>
          </a:xfrm>
          <a:prstGeom prst="rect">
            <a:avLst/>
          </a:prstGeom>
          <a:noFill/>
        </p:spPr>
        <p:txBody>
          <a:bodyPr wrap="square" lIns="0" tIns="0" rIns="0" bIns="0" rtlCol="0" anchor="t"/>
          <a:lstStyle/>
          <a:p>
            <a:pPr algn="ctr">
              <a:lnSpc>
                <a:spcPts val="2125"/>
              </a:lnSpc>
              <a:buNone/>
            </a:pPr>
            <a:r>
              <a:rPr lang="en-US" sz="1575" b="1" kern="0" spc="158" dirty="0">
                <a:solidFill>
                  <a:srgbClr val="181818">
                    <a:alpha val="80000"/>
                  </a:srgbClr>
                </a:solidFill>
                <a:latin typeface="Roboto" pitchFamily="34" charset="0"/>
                <a:ea typeface="Roboto" pitchFamily="34" charset="-122"/>
                <a:cs typeface="Roboto" pitchFamily="34" charset="-120"/>
              </a:rPr>
              <a:t>THE PRE-PROCESSING TASKS, INCLUDING FEATURE ENGINEERING AND DATA NORMALIZATION, ARE CRUCIAL STEPS IN THE PROJECT'S PROGRESS. THESE STEPS ENSURE THE DATA IS PREPARED FOR THE SUBSEQUENT ALGORITHMIC TRADING MODEL DEVELOPMENT.</a:t>
            </a:r>
            <a:endParaRPr lang="en-US" dirty="0"/>
          </a:p>
        </p:txBody>
      </p:sp>
    </p:spTree>
    <p:extLst>
      <p:ext uri="{BB962C8B-B14F-4D97-AF65-F5344CB8AC3E}">
        <p14:creationId xmlns:p14="http://schemas.microsoft.com/office/powerpoint/2010/main" val="233816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Project Status - Continued</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034" y="2084968"/>
            <a:ext cx="1009398" cy="561835"/>
          </a:xfrm>
          <a:prstGeom prst="rect">
            <a:avLst/>
          </a:prstGeom>
        </p:spPr>
      </p:pic>
      <p:sp>
        <p:nvSpPr>
          <p:cNvPr id="5" name="Object 4"/>
          <p:cNvSpPr/>
          <p:nvPr/>
        </p:nvSpPr>
        <p:spPr>
          <a:xfrm>
            <a:off x="330911" y="3108879"/>
            <a:ext cx="3739532" cy="507079"/>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IDENTIFY BEST MODEL</a:t>
            </a:r>
            <a:endParaRPr lang="en-US" dirty="0"/>
          </a:p>
        </p:txBody>
      </p:sp>
      <p:sp>
        <p:nvSpPr>
          <p:cNvPr id="6" name="Object 5"/>
          <p:cNvSpPr/>
          <p:nvPr/>
        </p:nvSpPr>
        <p:spPr>
          <a:xfrm>
            <a:off x="320436" y="3615958"/>
            <a:ext cx="3739532" cy="1092118"/>
          </a:xfrm>
          <a:prstGeom prst="rect">
            <a:avLst/>
          </a:prstGeom>
          <a:noFill/>
        </p:spPr>
        <p:txBody>
          <a:bodyPr wrap="square" lIns="0" tIns="0" rIns="0" bIns="0" rtlCol="0" anchor="t"/>
          <a:lstStyle/>
          <a:p>
            <a:pPr algn="ctr">
              <a:lnSpc>
                <a:spcPts val="1991"/>
              </a:lnSpc>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Identify the best model, fine-tune the hyperparameters of the selected models, then validate these models on a test dataset, and finally, select the best performing model</a:t>
            </a:r>
            <a:r>
              <a:rPr lang="en-US" dirty="0"/>
              <a:t>.</a:t>
            </a:r>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420" y="1967795"/>
            <a:ext cx="857036" cy="857036"/>
          </a:xfrm>
          <a:prstGeom prst="rect">
            <a:avLst/>
          </a:prstGeom>
        </p:spPr>
      </p:pic>
      <p:sp>
        <p:nvSpPr>
          <p:cNvPr id="8" name="Object 7"/>
          <p:cNvSpPr/>
          <p:nvPr/>
        </p:nvSpPr>
        <p:spPr>
          <a:xfrm>
            <a:off x="4345171" y="3108879"/>
            <a:ext cx="3498610"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DEPLOY BEST MODEL</a:t>
            </a:r>
            <a:endParaRPr lang="en-US" sz="1400" dirty="0"/>
          </a:p>
        </p:txBody>
      </p:sp>
      <p:sp>
        <p:nvSpPr>
          <p:cNvPr id="9" name="Object 8"/>
          <p:cNvSpPr/>
          <p:nvPr/>
        </p:nvSpPr>
        <p:spPr>
          <a:xfrm>
            <a:off x="4345171" y="3615958"/>
            <a:ext cx="3498610"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Fine-tune the hyperparameters of the selected model, deploy the best model, and monitor the model's performance.</a:t>
            </a:r>
            <a:endParaRPr lang="en-US" sz="1400"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9342" y="2068224"/>
            <a:ext cx="752287" cy="638015"/>
          </a:xfrm>
          <a:prstGeom prst="rect">
            <a:avLst/>
          </a:prstGeom>
        </p:spPr>
      </p:pic>
      <p:sp>
        <p:nvSpPr>
          <p:cNvPr id="11" name="Object 10"/>
          <p:cNvSpPr/>
          <p:nvPr/>
        </p:nvSpPr>
        <p:spPr>
          <a:xfrm>
            <a:off x="8118509" y="3108879"/>
            <a:ext cx="3760482" cy="215747"/>
          </a:xfrm>
          <a:prstGeom prst="rect">
            <a:avLst/>
          </a:prstGeom>
          <a:noFill/>
        </p:spPr>
        <p:txBody>
          <a:bodyPr wrap="square" lIns="0" tIns="0" rIns="0" bIns="0" rtlCol="0" anchor="t"/>
          <a:lstStyle/>
          <a:p>
            <a:pPr algn="ctr">
              <a:lnSpc>
                <a:spcPts val="1700"/>
              </a:lnSpc>
              <a:buNone/>
            </a:pPr>
            <a:r>
              <a:rPr lang="en-US" sz="1260" b="1" kern="0" spc="126" dirty="0">
                <a:latin typeface="Roboto" pitchFamily="34" charset="0"/>
                <a:ea typeface="Roboto" pitchFamily="34" charset="-122"/>
                <a:cs typeface="Roboto" pitchFamily="34" charset="-120"/>
              </a:rPr>
              <a:t>FINAL SUBMISSION</a:t>
            </a:r>
            <a:endParaRPr lang="en-US" dirty="0"/>
          </a:p>
        </p:txBody>
      </p:sp>
      <p:sp>
        <p:nvSpPr>
          <p:cNvPr id="12" name="Object 11"/>
          <p:cNvSpPr/>
          <p:nvPr/>
        </p:nvSpPr>
        <p:spPr>
          <a:xfrm>
            <a:off x="8118509" y="3615958"/>
            <a:ext cx="3760482"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Integrate live trading, observe and fine-tune project performance, compile the project progress and results, and present the progress.</a:t>
            </a:r>
          </a:p>
        </p:txBody>
      </p:sp>
      <p:sp>
        <p:nvSpPr>
          <p:cNvPr id="13" name="Object 12"/>
          <p:cNvSpPr/>
          <p:nvPr/>
        </p:nvSpPr>
        <p:spPr>
          <a:xfrm>
            <a:off x="0" y="5408847"/>
            <a:ext cx="12188952" cy="1447438"/>
          </a:xfrm>
          <a:prstGeom prst="rect">
            <a:avLst/>
          </a:prstGeom>
          <a:solidFill>
            <a:srgbClr val="9AD2CB"/>
          </a:solidFill>
        </p:spPr>
        <p:txBody>
          <a:bodyPr/>
          <a:lstStyle/>
          <a:p>
            <a:endParaRPr lang="en-IN"/>
          </a:p>
        </p:txBody>
      </p:sp>
      <p:sp>
        <p:nvSpPr>
          <p:cNvPr id="14" name="Object 13"/>
          <p:cNvSpPr/>
          <p:nvPr/>
        </p:nvSpPr>
        <p:spPr>
          <a:xfrm>
            <a:off x="428667" y="5728897"/>
            <a:ext cx="11331619" cy="809274"/>
          </a:xfrm>
          <a:prstGeom prst="rect">
            <a:avLst/>
          </a:prstGeom>
          <a:noFill/>
        </p:spPr>
        <p:txBody>
          <a:bodyPr wrap="square" lIns="0" tIns="0" rIns="0" bIns="0" rtlCol="0" anchor="t"/>
          <a:lstStyle/>
          <a:p>
            <a:pPr algn="ctr">
              <a:lnSpc>
                <a:spcPts val="2125"/>
              </a:lnSpc>
              <a:buNone/>
            </a:pPr>
            <a:r>
              <a:rPr lang="en-US" sz="1575" b="1" kern="0" spc="158" dirty="0">
                <a:solidFill>
                  <a:srgbClr val="181818">
                    <a:alpha val="80000"/>
                  </a:srgbClr>
                </a:solidFill>
                <a:latin typeface="Roboto" pitchFamily="34" charset="0"/>
                <a:ea typeface="Roboto" pitchFamily="34" charset="-122"/>
                <a:cs typeface="Roboto" pitchFamily="34" charset="-120"/>
              </a:rPr>
              <a:t>IDENTIFY AND FINE-TUNE THE BEST MODEL, VALIDATE IT ON A TEST DATASET, THEN DEPLOY AND MONITOR THE MODEL'S PERFORMANCE. FINALLY, INTEGRATE LIVE TRADING, FINE-TUNE PROJECT PERFORMANCE, COMPILE PROGRESS AND RESULTS, AND PRESENT THE PROGRESS.</a:t>
            </a:r>
            <a:endParaRPr lang="en-US" dirty="0"/>
          </a:p>
        </p:txBody>
      </p:sp>
    </p:spTree>
    <p:extLst>
      <p:ext uri="{BB962C8B-B14F-4D97-AF65-F5344CB8AC3E}">
        <p14:creationId xmlns:p14="http://schemas.microsoft.com/office/powerpoint/2010/main" val="314027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Progress</a:t>
            </a:r>
            <a:endParaRPr lang="en-US" dirty="0"/>
          </a:p>
        </p:txBody>
      </p:sp>
      <p:pic>
        <p:nvPicPr>
          <p:cNvPr id="4" name="Object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727" y="1568752"/>
            <a:ext cx="504699" cy="418995"/>
          </a:xfrm>
          <a:prstGeom prst="rect">
            <a:avLst/>
          </a:prstGeom>
        </p:spPr>
      </p:pic>
      <p:sp>
        <p:nvSpPr>
          <p:cNvPr id="5" name="Object 4"/>
          <p:cNvSpPr/>
          <p:nvPr/>
        </p:nvSpPr>
        <p:spPr>
          <a:xfrm>
            <a:off x="1526785" y="135829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DATA COLLECTION</a:t>
            </a:r>
            <a:endParaRPr lang="en-US" dirty="0"/>
          </a:p>
        </p:txBody>
      </p:sp>
      <p:sp>
        <p:nvSpPr>
          <p:cNvPr id="6" name="Object 5"/>
          <p:cNvSpPr/>
          <p:nvPr/>
        </p:nvSpPr>
        <p:spPr>
          <a:xfrm>
            <a:off x="1526785" y="1644416"/>
            <a:ext cx="4569215" cy="1582260"/>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A comprehensive dataset of 9,471 records capturing BankNifty's 1-minute movements—encompassing index and options chain with 47 features—was compiled from June 24th to July 31st. These relevant market indicators lay a robust groundwork for the ensuing analysis.</a:t>
            </a:r>
            <a:endParaRPr lang="en-US" dirty="0"/>
          </a:p>
        </p:txBody>
      </p:sp>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9524" y="3690088"/>
            <a:ext cx="380905" cy="323769"/>
          </a:xfrm>
          <a:prstGeom prst="rect">
            <a:avLst/>
          </a:prstGeom>
        </p:spPr>
      </p:pic>
      <p:sp>
        <p:nvSpPr>
          <p:cNvPr id="8" name="Object 7"/>
          <p:cNvSpPr/>
          <p:nvPr/>
        </p:nvSpPr>
        <p:spPr>
          <a:xfrm>
            <a:off x="1526785"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EXPLORATORY DATA ANALYSIS</a:t>
            </a:r>
            <a:endParaRPr lang="en-US" dirty="0"/>
          </a:p>
        </p:txBody>
      </p:sp>
      <p:sp>
        <p:nvSpPr>
          <p:cNvPr id="9" name="Object 8"/>
          <p:cNvSpPr/>
          <p:nvPr/>
        </p:nvSpPr>
        <p:spPr>
          <a:xfrm>
            <a:off x="1526785" y="3732271"/>
            <a:ext cx="4569215" cy="1262867"/>
          </a:xfrm>
          <a:prstGeom prst="rect">
            <a:avLst/>
          </a:prstGeom>
          <a:noFill/>
        </p:spPr>
        <p:txBody>
          <a:bodyPr wrap="square" lIns="0" tIns="0" rIns="0" bIns="0" rtlCol="0" anchor="t"/>
          <a:lstStyle/>
          <a:p>
            <a:pPr algn="l">
              <a:lnSpc>
                <a:spcPct val="150000"/>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Extensive exploratory data analysis was conducted, revealing patterns, trends, and insights. It was discovered that movements greater than 11 points (25th and 75th percentiles) in either direction significantly influence trading decisions.</a:t>
            </a:r>
            <a:endParaRPr lang="en-US" dirty="0"/>
          </a:p>
        </p:txBody>
      </p:sp>
      <p:pic>
        <p:nvPicPr>
          <p:cNvPr id="10" name="Object 9"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88770" y="1507379"/>
            <a:ext cx="409473" cy="504699"/>
          </a:xfrm>
          <a:prstGeom prst="rect">
            <a:avLst/>
          </a:prstGeom>
        </p:spPr>
      </p:pic>
      <p:sp>
        <p:nvSpPr>
          <p:cNvPr id="11" name="Object 10"/>
          <p:cNvSpPr/>
          <p:nvPr/>
        </p:nvSpPr>
        <p:spPr>
          <a:xfrm>
            <a:off x="7237190" y="135829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FEATURE ENGINEERING</a:t>
            </a:r>
            <a:endParaRPr lang="en-US" dirty="0"/>
          </a:p>
        </p:txBody>
      </p:sp>
      <p:sp>
        <p:nvSpPr>
          <p:cNvPr id="12" name="Object 11"/>
          <p:cNvSpPr/>
          <p:nvPr/>
        </p:nvSpPr>
        <p:spPr>
          <a:xfrm>
            <a:off x="7237190" y="1644416"/>
            <a:ext cx="4242327" cy="1011183"/>
          </a:xfrm>
          <a:prstGeom prst="rect">
            <a:avLst/>
          </a:prstGeom>
          <a:noFill/>
        </p:spPr>
        <p:txBody>
          <a:bodyPr wrap="square" lIns="0" tIns="0" rIns="0" bIns="0" rtlCol="0" anchor="t"/>
          <a:lstStyle/>
          <a:p>
            <a:pPr algn="l">
              <a:lnSpc>
                <a:spcPct val="150000"/>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As no single feature showed substantial correlation with Index movements, a diverse set of features, including technical indicators, was engineered to capture the complexity of BankNifty movements.</a:t>
            </a:r>
            <a:endParaRPr lang="en-US" dirty="0"/>
          </a:p>
        </p:txBody>
      </p:sp>
      <p:pic>
        <p:nvPicPr>
          <p:cNvPr id="13" name="Object 12"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2031" y="3690088"/>
            <a:ext cx="428518" cy="323769"/>
          </a:xfrm>
          <a:prstGeom prst="rect">
            <a:avLst/>
          </a:prstGeom>
        </p:spPr>
      </p:pic>
      <p:sp>
        <p:nvSpPr>
          <p:cNvPr id="14" name="Object 13"/>
          <p:cNvSpPr/>
          <p:nvPr/>
        </p:nvSpPr>
        <p:spPr>
          <a:xfrm>
            <a:off x="7237190"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MODELLING</a:t>
            </a:r>
            <a:endParaRPr lang="en-US" dirty="0"/>
          </a:p>
        </p:txBody>
      </p:sp>
      <p:sp>
        <p:nvSpPr>
          <p:cNvPr id="15" name="Object 14"/>
          <p:cNvSpPr/>
          <p:nvPr/>
        </p:nvSpPr>
        <p:spPr>
          <a:xfrm>
            <a:off x="7237190" y="3732271"/>
            <a:ext cx="4242327" cy="1032183"/>
          </a:xfrm>
          <a:prstGeom prst="rect">
            <a:avLst/>
          </a:prstGeom>
          <a:noFill/>
        </p:spPr>
        <p:txBody>
          <a:bodyPr wrap="square" lIns="0" tIns="0" rIns="0" bIns="0" rtlCol="0" anchor="t"/>
          <a:lstStyle/>
          <a:p>
            <a:pPr>
              <a:lnSpc>
                <a:spcPct val="150000"/>
              </a:lnSpc>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LSTM, Transformers, CNN, XGBoost, GRU, and Ensemble models were explored, each with a diverse set of hyperparameters. CNN models emerged as the best performers.</a:t>
            </a:r>
          </a:p>
        </p:txBody>
      </p:sp>
      <p:sp>
        <p:nvSpPr>
          <p:cNvPr id="16" name="Object 15"/>
          <p:cNvSpPr/>
          <p:nvPr/>
        </p:nvSpPr>
        <p:spPr>
          <a:xfrm>
            <a:off x="0" y="5408847"/>
            <a:ext cx="12188952" cy="1447438"/>
          </a:xfrm>
          <a:prstGeom prst="rect">
            <a:avLst/>
          </a:prstGeom>
          <a:solidFill>
            <a:srgbClr val="9AD2CB"/>
          </a:solidFill>
        </p:spPr>
        <p:txBody>
          <a:bodyPr/>
          <a:lstStyle/>
          <a:p>
            <a:endParaRPr lang="en-IN"/>
          </a:p>
        </p:txBody>
      </p:sp>
      <p:sp>
        <p:nvSpPr>
          <p:cNvPr id="17" name="Object 16"/>
          <p:cNvSpPr/>
          <p:nvPr/>
        </p:nvSpPr>
        <p:spPr>
          <a:xfrm>
            <a:off x="112566" y="5433178"/>
            <a:ext cx="11963820" cy="1423107"/>
          </a:xfrm>
          <a:prstGeom prst="rect">
            <a:avLst/>
          </a:prstGeom>
          <a:noFill/>
        </p:spPr>
        <p:txBody>
          <a:bodyPr wrap="square" lIns="0" tIns="0" rIns="0" bIns="0" rtlCol="0" anchor="t"/>
          <a:lstStyle/>
          <a:p>
            <a:pPr algn="ctr">
              <a:lnSpc>
                <a:spcPts val="2125"/>
              </a:lnSpc>
              <a:buNone/>
            </a:pPr>
            <a:r>
              <a:rPr lang="en-US" sz="1575" b="1" kern="0" spc="158" dirty="0">
                <a:latin typeface="Roboto" pitchFamily="34" charset="0"/>
                <a:ea typeface="Roboto" pitchFamily="34" charset="-122"/>
                <a:cs typeface="Roboto" pitchFamily="34" charset="-120"/>
              </a:rPr>
              <a:t>BANKNIFTY'S 1-MINUTE MOVEMENTS WAS ANALYZED, REVEALING NO SINGLE FEATURE SUBSTANTIALLY CORRELATED WITH INDEX MOVEMENTS, LEADING TO THE ENGINEERING OF DIVERSE FEATURES INCLUDING TECHNICAL INDICATORS. EXPLORATORY DATA ANALYSIS AND EXPERIMENTATION WITH VARIOUS MODELS IDENTIFIED CNN AS THE BEST PERFORMER, ESPECIALLY FOR MOVEMENTS GREATER THAN 11 POINTS, WHICH SIGNIFICANTLY INFLUENCE TRADING DECISIONS.</a:t>
            </a: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Training the Final Model</a:t>
            </a:r>
            <a:endParaRPr lang="en-US" dirty="0"/>
          </a:p>
        </p:txBody>
      </p:sp>
      <p:sp>
        <p:nvSpPr>
          <p:cNvPr id="17" name="Object 16"/>
          <p:cNvSpPr/>
          <p:nvPr/>
        </p:nvSpPr>
        <p:spPr>
          <a:xfrm>
            <a:off x="112566" y="5433178"/>
            <a:ext cx="11963820" cy="1423107"/>
          </a:xfrm>
          <a:prstGeom prst="rect">
            <a:avLst/>
          </a:prstGeom>
          <a:noFill/>
        </p:spPr>
        <p:txBody>
          <a:bodyPr wrap="square" lIns="0" tIns="0" rIns="0" bIns="0" rtlCol="0" anchor="t"/>
          <a:lstStyle/>
          <a:p>
            <a:pPr algn="ctr">
              <a:lnSpc>
                <a:spcPts val="2125"/>
              </a:lnSpc>
              <a:buNone/>
            </a:pPr>
            <a:endParaRPr lang="en-US" dirty="0"/>
          </a:p>
        </p:txBody>
      </p:sp>
      <p:sp>
        <p:nvSpPr>
          <p:cNvPr id="18" name="TextBox 17">
            <a:extLst>
              <a:ext uri="{FF2B5EF4-FFF2-40B4-BE49-F238E27FC236}">
                <a16:creationId xmlns:a16="http://schemas.microsoft.com/office/drawing/2014/main" id="{8213EFD5-C68B-C926-EED1-72C083EC681C}"/>
              </a:ext>
            </a:extLst>
          </p:cNvPr>
          <p:cNvSpPr txBox="1"/>
          <p:nvPr/>
        </p:nvSpPr>
        <p:spPr>
          <a:xfrm>
            <a:off x="567559" y="1408386"/>
            <a:ext cx="1065748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Preparation: The data was normalized to the range [-1, 1], with the last 30 datapoints taken into account. The test set comprised the last day of data, while the train and validation sets followed an 80:20 split.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TensorFlow Estimator Configuration: The TensorFlow estimator was set up using the `cnn_ver1_model.py` script, with a single instance of type `ml.m5.2xlarge`.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Hyperparameters: The model was fine-tuned with the best hyperparameters, including six epochs, a learning rate of 0.00057, a batch size of 133, and a seed value of 42 to ensure reproducibility.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Training Execution: The training process leveraged </a:t>
            </a:r>
            <a:r>
              <a:rPr lang="en-US" dirty="0" err="1"/>
              <a:t>SageMaker's</a:t>
            </a:r>
            <a:r>
              <a:rPr lang="en-US" dirty="0"/>
              <a:t> capabilities to refine and validate the convolutional neural network's performance.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Results: The training resulted in a best validation mean squared error (</a:t>
            </a:r>
            <a:r>
              <a:rPr lang="en-US" dirty="0" err="1"/>
              <a:t>val_mse</a:t>
            </a:r>
            <a:r>
              <a:rPr lang="en-US" dirty="0"/>
              <a:t>) of 0.01, underscoring the model's accuracy and robustness.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Deployment: The final model has been deployed as an endpoint at an ml.m5.large instance, and accessing the endpoint has been successfully validated.</a:t>
            </a:r>
          </a:p>
        </p:txBody>
      </p:sp>
    </p:spTree>
    <p:extLst>
      <p:ext uri="{BB962C8B-B14F-4D97-AF65-F5344CB8AC3E}">
        <p14:creationId xmlns:p14="http://schemas.microsoft.com/office/powerpoint/2010/main" val="239854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Final Model</a:t>
            </a:r>
            <a:endParaRPr lang="en-US" dirty="0"/>
          </a:p>
        </p:txBody>
      </p:sp>
      <p:sp>
        <p:nvSpPr>
          <p:cNvPr id="17" name="Object 16"/>
          <p:cNvSpPr/>
          <p:nvPr/>
        </p:nvSpPr>
        <p:spPr>
          <a:xfrm>
            <a:off x="112566" y="5433178"/>
            <a:ext cx="11963820" cy="1423107"/>
          </a:xfrm>
          <a:prstGeom prst="rect">
            <a:avLst/>
          </a:prstGeom>
          <a:noFill/>
        </p:spPr>
        <p:txBody>
          <a:bodyPr wrap="square" lIns="0" tIns="0" rIns="0" bIns="0" rtlCol="0" anchor="t"/>
          <a:lstStyle/>
          <a:p>
            <a:pPr algn="ctr">
              <a:lnSpc>
                <a:spcPts val="2125"/>
              </a:lnSpc>
              <a:buNone/>
            </a:pPr>
            <a:endParaRPr lang="en-US" dirty="0"/>
          </a:p>
        </p:txBody>
      </p:sp>
      <p:pic>
        <p:nvPicPr>
          <p:cNvPr id="2050" name="Picture 2">
            <a:extLst>
              <a:ext uri="{FF2B5EF4-FFF2-40B4-BE49-F238E27FC236}">
                <a16:creationId xmlns:a16="http://schemas.microsoft.com/office/drawing/2014/main" id="{F336FF7C-44D1-0342-35C5-DC8F4A5929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66" y="1614159"/>
            <a:ext cx="8358773" cy="35296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A44F3B-4059-42AC-10EB-3A578231185B}"/>
              </a:ext>
            </a:extLst>
          </p:cNvPr>
          <p:cNvSpPr txBox="1"/>
          <p:nvPr/>
        </p:nvSpPr>
        <p:spPr>
          <a:xfrm>
            <a:off x="8471339" y="1614159"/>
            <a:ext cx="339484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boxplot shows that predicted values have a narrower range and fewer outliers compared to actual values.</a:t>
            </a:r>
          </a:p>
          <a:p>
            <a:endParaRPr lang="en-US" dirty="0"/>
          </a:p>
          <a:p>
            <a:pPr marL="285750" indent="-285750">
              <a:buFont typeface="Arial" panose="020B0604020202020204" pitchFamily="34" charset="0"/>
              <a:buChar char="•"/>
            </a:pPr>
            <a:r>
              <a:rPr lang="en-US" dirty="0"/>
              <a:t>The distribution plot indicates that predicted values closely follow the actual values' distribution with minor deviations.</a:t>
            </a:r>
          </a:p>
          <a:p>
            <a:endParaRPr lang="en-US" dirty="0"/>
          </a:p>
          <a:p>
            <a:pPr marL="285750" indent="-285750">
              <a:buFont typeface="Arial" panose="020B0604020202020204" pitchFamily="34" charset="0"/>
              <a:buChar char="•"/>
            </a:pPr>
            <a:r>
              <a:rPr lang="en-US" dirty="0"/>
              <a:t>The model's predictions generally align with the actual data, but it has not been able to predict the outliers.</a:t>
            </a:r>
          </a:p>
        </p:txBody>
      </p:sp>
    </p:spTree>
    <p:extLst>
      <p:ext uri="{BB962C8B-B14F-4D97-AF65-F5344CB8AC3E}">
        <p14:creationId xmlns:p14="http://schemas.microsoft.com/office/powerpoint/2010/main" val="4026525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Final Model</a:t>
            </a:r>
            <a:endParaRPr lang="en-US" dirty="0"/>
          </a:p>
        </p:txBody>
      </p:sp>
      <p:sp>
        <p:nvSpPr>
          <p:cNvPr id="17" name="Object 16"/>
          <p:cNvSpPr/>
          <p:nvPr/>
        </p:nvSpPr>
        <p:spPr>
          <a:xfrm>
            <a:off x="112566" y="5433178"/>
            <a:ext cx="11963820" cy="1423107"/>
          </a:xfrm>
          <a:prstGeom prst="rect">
            <a:avLst/>
          </a:prstGeom>
          <a:noFill/>
        </p:spPr>
        <p:txBody>
          <a:bodyPr wrap="square" lIns="0" tIns="0" rIns="0" bIns="0" rtlCol="0" anchor="t"/>
          <a:lstStyle/>
          <a:p>
            <a:pPr algn="ctr">
              <a:lnSpc>
                <a:spcPts val="2125"/>
              </a:lnSpc>
              <a:buNone/>
            </a:pPr>
            <a:endParaRPr lang="en-US" dirty="0"/>
          </a:p>
        </p:txBody>
      </p:sp>
      <p:pic>
        <p:nvPicPr>
          <p:cNvPr id="1026" name="Picture 2">
            <a:extLst>
              <a:ext uri="{FF2B5EF4-FFF2-40B4-BE49-F238E27FC236}">
                <a16:creationId xmlns:a16="http://schemas.microsoft.com/office/drawing/2014/main" id="{A15461D3-0A13-AE0B-8B36-C9CAE04163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856" y="1389125"/>
            <a:ext cx="7764642" cy="46324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6E6FDA-4630-C2E3-4E7B-609B56229643}"/>
              </a:ext>
            </a:extLst>
          </p:cNvPr>
          <p:cNvSpPr txBox="1"/>
          <p:nvPr/>
        </p:nvSpPr>
        <p:spPr>
          <a:xfrm>
            <a:off x="8471339" y="1443170"/>
            <a:ext cx="306902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Larger movements, between 10 and 20 points, in either direction, the accuracy of prediction is around 55%.</a:t>
            </a:r>
          </a:p>
          <a:p>
            <a:endParaRPr lang="en-US" dirty="0"/>
          </a:p>
          <a:p>
            <a:pPr marL="285750" indent="-285750">
              <a:buFont typeface="Arial" panose="020B0604020202020204" pitchFamily="34" charset="0"/>
              <a:buChar char="•"/>
            </a:pPr>
            <a:r>
              <a:rPr lang="en-US" dirty="0"/>
              <a:t>At the extreme negative threshold (-25), the model achieves the highest accuracy of around 90%.</a:t>
            </a:r>
          </a:p>
          <a:p>
            <a:endParaRPr lang="en-US" dirty="0"/>
          </a:p>
          <a:p>
            <a:pPr marL="285750" indent="-285750">
              <a:buFont typeface="Arial" panose="020B0604020202020204" pitchFamily="34" charset="0"/>
              <a:buChar char="•"/>
            </a:pPr>
            <a:r>
              <a:rPr lang="en-US" dirty="0"/>
              <a:t>The accuracy fluctuates around 50-60% for positive thresholds, showing no clear upward or downward trend.</a:t>
            </a:r>
          </a:p>
        </p:txBody>
      </p:sp>
    </p:spTree>
    <p:extLst>
      <p:ext uri="{BB962C8B-B14F-4D97-AF65-F5344CB8AC3E}">
        <p14:creationId xmlns:p14="http://schemas.microsoft.com/office/powerpoint/2010/main" val="352860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Integration</a:t>
            </a:r>
          </a:p>
        </p:txBody>
      </p:sp>
      <p:sp>
        <p:nvSpPr>
          <p:cNvPr id="5" name="Object 4"/>
          <p:cNvSpPr/>
          <p:nvPr/>
        </p:nvSpPr>
        <p:spPr>
          <a:xfrm>
            <a:off x="676657" y="1304599"/>
            <a:ext cx="11231564" cy="5396407"/>
          </a:xfrm>
          <a:prstGeom prst="rect">
            <a:avLst/>
          </a:prstGeom>
          <a:noFill/>
        </p:spPr>
        <p:txBody>
          <a:bodyPr wrap="square" lIns="0" tIns="0" rIns="0" bIns="0" rtlCol="0" anchor="t"/>
          <a:lstStyle/>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Update initial variables from the Index and Option Chain data streams in a dataframe.</a:t>
            </a:r>
          </a:p>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Compute technical indicators from the last 60 rows.</a:t>
            </a:r>
          </a:p>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Run three threads: one for the index, one for the option chain, and one for trading.</a:t>
            </a:r>
          </a:p>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Continuously write the dataframe to disk.</a:t>
            </a:r>
          </a:p>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Use the predictor endpoint to forecast the next movement based on the last 30 one-minute intervals.</a:t>
            </a:r>
          </a:p>
          <a:p>
            <a:pPr marL="342900" indent="-342900" algn="l">
              <a:spcAft>
                <a:spcPts val="800"/>
              </a:spcAft>
              <a:buSzPct val="100000"/>
              <a:buFont typeface="Arial" panose="020B0604020202020204" pitchFamily="34" charset="0"/>
              <a:buChar char="•"/>
            </a:pPr>
            <a:r>
              <a:rPr lang="en-US" sz="2800" kern="0" spc="179" dirty="0">
                <a:latin typeface="Calibri" panose="020F0502020204030204" pitchFamily="34" charset="0"/>
                <a:ea typeface="Roboto" pitchFamily="34" charset="-122"/>
                <a:cs typeface="Calibri" panose="020F0502020204030204" pitchFamily="34" charset="0"/>
              </a:rPr>
              <a:t>If the predicted movement exceeds 11 points, initiate trading in the appropriate direction using the pygmitized script.</a:t>
            </a:r>
            <a:endParaRPr lang="en-US" sz="2800" dirty="0">
              <a:latin typeface="Calibri" panose="020F0502020204030204" pitchFamily="34" charset="0"/>
              <a:cs typeface="Calibri" panose="020F050202020403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334</TotalTime>
  <Words>851</Words>
  <Application>Microsoft Office PowerPoint</Application>
  <PresentationFormat>Widescreen</PresentationFormat>
  <Paragraphs>71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Playfair Display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Ritesh Kumar</dc:creator>
  <cp:lastModifiedBy>Ritesh Kumar</cp:lastModifiedBy>
  <cp:revision>10</cp:revision>
  <dcterms:created xsi:type="dcterms:W3CDTF">2024-07-09T05:40:19Z</dcterms:created>
  <dcterms:modified xsi:type="dcterms:W3CDTF">2024-09-02T16:37:11Z</dcterms:modified>
</cp:coreProperties>
</file>